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21242338" cy="29883100"/>
  <p:notesSz cx="29456063" cy="4198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100000"/>
      <a:buChar char="•"/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100000"/>
      <a:buChar char="•"/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100000"/>
      <a:buChar char="•"/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100000"/>
      <a:buChar char="•"/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100000"/>
      <a:buChar char="•"/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7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12">
          <p15:clr>
            <a:srgbClr val="A4A3A4"/>
          </p15:clr>
        </p15:guide>
        <p15:guide id="2" pos="66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2929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33" d="100"/>
          <a:sy n="33" d="100"/>
        </p:scale>
        <p:origin x="610" y="-2443"/>
      </p:cViewPr>
      <p:guideLst>
        <p:guide orient="horz" pos="9412"/>
        <p:guide pos="669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t" anchorCtr="0" compatLnSpc="1">
            <a:prstTxWarp prst="textNoShape">
              <a:avLst/>
            </a:prstTxWarp>
          </a:bodyPr>
          <a:lstStyle>
            <a:lvl1pPr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endParaRPr lang="fr-FR" altLang="fr-F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6694957" y="2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t" anchorCtr="0" compatLnSpc="1">
            <a:prstTxWarp prst="textNoShape">
              <a:avLst/>
            </a:prstTxWarp>
          </a:bodyPr>
          <a:lstStyle>
            <a:lvl1pPr algn="r"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endParaRPr lang="fr-FR" altLang="fr-F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39887579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b" anchorCtr="0" compatLnSpc="1">
            <a:prstTxWarp prst="textNoShape">
              <a:avLst/>
            </a:prstTxWarp>
          </a:bodyPr>
          <a:lstStyle>
            <a:lvl1pPr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endParaRPr lang="fr-FR" altLang="fr-F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6694957" y="39887579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b" anchorCtr="0" compatLnSpc="1">
            <a:prstTxWarp prst="textNoShape">
              <a:avLst/>
            </a:prstTxWarp>
          </a:bodyPr>
          <a:lstStyle>
            <a:lvl1pPr algn="r"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fld id="{860BEB13-BAF2-4857-9ABD-848710822A4C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28073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t" anchorCtr="0" compatLnSpc="1">
            <a:prstTxWarp prst="textNoShape">
              <a:avLst/>
            </a:prstTxWarp>
          </a:bodyPr>
          <a:lstStyle>
            <a:lvl1pPr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endParaRPr lang="fr-FR" altLang="fr-F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6694957" y="2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t" anchorCtr="0" compatLnSpc="1">
            <a:prstTxWarp prst="textNoShape">
              <a:avLst/>
            </a:prstTxWarp>
          </a:bodyPr>
          <a:lstStyle>
            <a:lvl1pPr algn="r"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endParaRPr lang="fr-FR" altLang="fr-FR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34475" y="3152775"/>
            <a:ext cx="11187113" cy="15736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24752" y="19940323"/>
            <a:ext cx="21606572" cy="1889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39887579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b" anchorCtr="0" compatLnSpc="1">
            <a:prstTxWarp prst="textNoShape">
              <a:avLst/>
            </a:prstTxWarp>
          </a:bodyPr>
          <a:lstStyle>
            <a:lvl1pPr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endParaRPr lang="fr-FR" altLang="fr-F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6694957" y="39887579"/>
            <a:ext cx="12761108" cy="2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07926" tIns="203967" rIns="407926" bIns="203967" numCol="1" anchor="b" anchorCtr="0" compatLnSpc="1">
            <a:prstTxWarp prst="textNoShape">
              <a:avLst/>
            </a:prstTxWarp>
          </a:bodyPr>
          <a:lstStyle>
            <a:lvl1pPr algn="r" defTabSz="4075983">
              <a:spcBef>
                <a:spcPct val="0"/>
              </a:spcBef>
              <a:buClrTx/>
              <a:buSzTx/>
              <a:buFontTx/>
              <a:buNone/>
              <a:defRPr sz="5200">
                <a:latin typeface="Times New Roman" panose="02020603050405020304" pitchFamily="18" charset="0"/>
              </a:defRPr>
            </a:lvl1pPr>
          </a:lstStyle>
          <a:p>
            <a:fld id="{D82AD22D-DAD0-4D1A-A58F-DAC71751F110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61906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22D-DAD0-4D1A-A58F-DAC71751F110}" type="slidenum">
              <a:rPr lang="fr-FR" altLang="fr-FR" smtClean="0"/>
              <a:pPr/>
              <a:t>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9376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D22D-DAD0-4D1A-A58F-DAC71751F110}" type="slidenum">
              <a:rPr lang="fr-FR" altLang="fr-FR" smtClean="0"/>
              <a:pPr/>
              <a:t>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2451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55888" y="4891088"/>
            <a:ext cx="15930562" cy="104028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55888" y="15695613"/>
            <a:ext cx="15930562" cy="7215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035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851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5730538" y="1468438"/>
            <a:ext cx="4592637" cy="263874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947863" y="1468438"/>
            <a:ext cx="13630275" cy="263874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864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549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9388" y="7450138"/>
            <a:ext cx="18321337" cy="124301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9388" y="19997738"/>
            <a:ext cx="18321337" cy="65373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0486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47863" y="8978900"/>
            <a:ext cx="9110662" cy="188769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10925" y="8978900"/>
            <a:ext cx="9112250" cy="188769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500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63675" y="1590675"/>
            <a:ext cx="18321338" cy="577691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63675" y="7324725"/>
            <a:ext cx="8985250" cy="35909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463675" y="10915650"/>
            <a:ext cx="8985250" cy="1605597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0753725" y="7324725"/>
            <a:ext cx="9031288" cy="35909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0753725" y="10915650"/>
            <a:ext cx="9031288" cy="1605597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500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443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20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63675" y="1992313"/>
            <a:ext cx="6850063" cy="6972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31288" y="4302125"/>
            <a:ext cx="10753725" cy="212375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63675" y="8964613"/>
            <a:ext cx="6850063" cy="166084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4529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63675" y="1992313"/>
            <a:ext cx="6850063" cy="6972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9031288" y="4302125"/>
            <a:ext cx="10753725" cy="2123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63675" y="8964613"/>
            <a:ext cx="6850063" cy="166084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2677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1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47863" y="8978900"/>
            <a:ext cx="18375312" cy="188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92116" tIns="146058" rIns="292116" bIns="146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712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1947863" y="1468438"/>
            <a:ext cx="17346612" cy="5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92116" tIns="146058" rIns="292116" bIns="14605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2432050" y="28660725"/>
            <a:ext cx="7256463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92116" tIns="146058" rIns="292116" bIns="146058">
            <a:spAutoFit/>
          </a:bodyPr>
          <a:lstStyle>
            <a:lvl1pPr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4605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9210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43815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58420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62992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67564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72136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6708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CH" altLang="fr-FR" sz="3800">
                <a:solidFill>
                  <a:srgbClr val="4D4D4D"/>
                </a:solidFill>
              </a:rPr>
              <a:t>Prénom nom / date</a:t>
            </a:r>
            <a:endParaRPr lang="fr-FR" altLang="fr-FR" sz="3800">
              <a:solidFill>
                <a:srgbClr val="4D4D4D"/>
              </a:solidFill>
            </a:endParaRP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0563225" y="28514675"/>
            <a:ext cx="103981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92116" tIns="146058" rIns="292116" bIns="146058">
            <a:spAutoFit/>
          </a:bodyPr>
          <a:lstStyle>
            <a:lvl1pPr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4605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9210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43815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5842000" defTabSz="2921000">
              <a:spcBef>
                <a:spcPct val="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62992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67564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72136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670800" defTabSz="292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fr-CH" altLang="fr-FR" sz="6400">
                <a:solidFill>
                  <a:srgbClr val="4D4D4D"/>
                </a:solidFill>
                <a:latin typeface="Arial Black" panose="020B0A04020102020204" pitchFamily="34" charset="0"/>
              </a:rPr>
              <a:t>Branche ou thème</a:t>
            </a:r>
            <a:endParaRPr lang="fr-FR" altLang="fr-FR" sz="6400">
              <a:solidFill>
                <a:srgbClr val="4D4D4D"/>
              </a:solidFill>
              <a:latin typeface="Arial Black" panose="020B0A040201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2pPr>
      <a:lvl3pPr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3pPr>
      <a:lvl4pPr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4pPr>
      <a:lvl5pPr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5pPr>
      <a:lvl6pPr marL="457200"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6pPr>
      <a:lvl7pPr marL="914400"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7pPr>
      <a:lvl8pPr marL="1371600"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8pPr>
      <a:lvl9pPr marL="1828800" algn="ctr" defTabSz="29210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15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095375" indent="-1095375" algn="l" defTabSz="2921000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3313" indent="-912813" algn="l" defTabSz="2921000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2pPr>
      <a:lvl3pPr marL="3651250" indent="-730250" algn="l" defTabSz="2921000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11750" indent="-730250" algn="l" defTabSz="2921000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6572250" indent="-730250" algn="l" defTabSz="2921000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96710" y="107902"/>
            <a:ext cx="17593236" cy="4164154"/>
          </a:xfrm>
        </p:spPr>
        <p:txBody>
          <a:bodyPr anchor="ctr"/>
          <a:lstStyle/>
          <a:p>
            <a:r>
              <a:rPr lang="fr-FR" altLang="fr-FR" sz="10000" dirty="0"/>
              <a:t>Transformation de coordonnées franco-suisse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20169" y="28103144"/>
            <a:ext cx="19622169" cy="1779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5491544" y="28136312"/>
            <a:ext cx="5751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CH" sz="8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SIG4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73987" y="28890705"/>
            <a:ext cx="12046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40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Della</a:t>
            </a:r>
            <a:r>
              <a:rPr lang="fr-CH" sz="4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Casa Bruno et </a:t>
            </a:r>
            <a:r>
              <a:rPr lang="fr-CH" sz="40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Bobillier</a:t>
            </a:r>
            <a:r>
              <a:rPr lang="fr-CH" sz="4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Quentin mai 2018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96710" y="3924326"/>
            <a:ext cx="1703742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7000" u="sng" dirty="0"/>
              <a:t>Objectifs</a:t>
            </a:r>
          </a:p>
          <a:p>
            <a:pPr>
              <a:buNone/>
            </a:pPr>
            <a:r>
              <a:rPr lang="fr-CH" sz="4000" dirty="0"/>
              <a:t>Notre projet consiste à faire un </a:t>
            </a:r>
            <a:r>
              <a:rPr lang="fr-CH" sz="4000" dirty="0" err="1"/>
              <a:t>géoportail</a:t>
            </a:r>
            <a:r>
              <a:rPr lang="fr-CH" sz="4000" dirty="0"/>
              <a:t> qui permet de transformer des coordonnées entre la France et la Suisse.</a:t>
            </a:r>
          </a:p>
          <a:p>
            <a:pPr>
              <a:buNone/>
            </a:pPr>
            <a:r>
              <a:rPr lang="fr-CH" sz="4000" dirty="0"/>
              <a:t>Ce projet a été établi en commun entre la ENSG à Paris et la HEIG-VD à Yverdon 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233447" y="7787094"/>
            <a:ext cx="10119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7000" u="sng" dirty="0" err="1"/>
              <a:t>Géoportail</a:t>
            </a:r>
            <a:endParaRPr lang="fr-CH" sz="7000" u="sng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273987" y="4841062"/>
            <a:ext cx="6763006" cy="8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296710" y="10054237"/>
            <a:ext cx="18115488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800" dirty="0"/>
              <a:t>Nous avons configuré notre site pour permettre à l’utilisateur de s’inscrire/se connecter ou continuer sans connexion</a:t>
            </a:r>
          </a:p>
          <a:p>
            <a:pPr>
              <a:buNone/>
            </a:pPr>
            <a:r>
              <a:rPr lang="fr-CH" sz="3800" dirty="0">
                <a:sym typeface="Wingdings" panose="05000000000000000000" pitchFamily="2" charset="2"/>
              </a:rPr>
              <a:t> Se connecter permet d’enregistrer ses points et de les récupérer lors d’une prochaine connexion</a:t>
            </a:r>
            <a:endParaRPr lang="fr-CH" sz="3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2233447" y="9189224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4400" dirty="0"/>
              <a:t>1. Connexion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97388" y="12781264"/>
            <a:ext cx="9611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4400" dirty="0"/>
              <a:t>2. Transformation de coordonnées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273987" y="22662117"/>
            <a:ext cx="9571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4400" dirty="0"/>
              <a:t>3. </a:t>
            </a:r>
            <a:r>
              <a:rPr lang="fr-CH" sz="4400" dirty="0" err="1"/>
              <a:t>Popup</a:t>
            </a:r>
            <a:r>
              <a:rPr lang="fr-CH" sz="4400" dirty="0"/>
              <a:t> des coordonnées du points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903019" y="16602795"/>
            <a:ext cx="70069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800" dirty="0"/>
              <a:t>Les transformations planimétriques disponibles sont décrites dans le schéma ci-joint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2353048" y="20953313"/>
            <a:ext cx="8059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fr-CH" sz="3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7"/>
          <a:stretch/>
        </p:blipFill>
        <p:spPr>
          <a:xfrm>
            <a:off x="2058266" y="15716207"/>
            <a:ext cx="12262618" cy="3955811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2297388" y="19614913"/>
            <a:ext cx="17592559" cy="266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800" dirty="0"/>
              <a:t>Les altimétries disponibles sont les hauteurs sur les ellipsoïdes GRS80 et Bessel1841 et les altitudes RAN95, NF02 et IGN69</a:t>
            </a:r>
          </a:p>
          <a:p>
            <a:pPr>
              <a:buNone/>
            </a:pPr>
            <a:r>
              <a:rPr lang="fr-CH" sz="3800" dirty="0"/>
              <a:t>La déviation de la verticale peut également être transformée.</a:t>
            </a:r>
          </a:p>
          <a:p>
            <a:pPr>
              <a:buNone/>
            </a:pPr>
            <a:r>
              <a:rPr lang="fr-CH" sz="3800" dirty="0"/>
              <a:t>Nos transformations ont été validées avec des points de référence (&lt;1mm)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340249" y="13789422"/>
            <a:ext cx="7341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800" dirty="0"/>
              <a:t>Transformations par points ou via un fichier texte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466991" y="23869005"/>
            <a:ext cx="9945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800" dirty="0"/>
              <a:t>L’utilisateur a la possibilité d’ajouter ses points à la carte. Il peut ainsi choisir ses systèmes de coordonnées. Les différentes coordonnées d’un point sont alors affichées dans une </a:t>
            </a:r>
            <a:r>
              <a:rPr lang="fr-CH" sz="3800" dirty="0" err="1"/>
              <a:t>popup</a:t>
            </a:r>
            <a:r>
              <a:rPr lang="fr-CH" sz="3800" dirty="0"/>
              <a:t> que l’utilisateur fait apparaître en cliquant sur le point</a:t>
            </a:r>
          </a:p>
        </p:txBody>
      </p:sp>
      <p:pic>
        <p:nvPicPr>
          <p:cNvPr id="28" name="Image 27" descr="C:\wamp64\www\ProjetDev\docs\geoF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r="2119"/>
          <a:stretch/>
        </p:blipFill>
        <p:spPr bwMode="auto">
          <a:xfrm>
            <a:off x="7401650" y="7800355"/>
            <a:ext cx="2625034" cy="1793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880" y="23744124"/>
            <a:ext cx="7976413" cy="407451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6578" y="12333107"/>
            <a:ext cx="5579872" cy="34433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96710" y="107902"/>
            <a:ext cx="17593236" cy="4164154"/>
          </a:xfrm>
        </p:spPr>
        <p:txBody>
          <a:bodyPr anchor="ctr"/>
          <a:lstStyle/>
          <a:p>
            <a:r>
              <a:rPr lang="fr-FR" altLang="fr-FR" sz="8000" dirty="0"/>
              <a:t>Transformation de coordonnées franco-suisse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20169" y="28103144"/>
            <a:ext cx="19622169" cy="17799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5491544" y="28136312"/>
            <a:ext cx="5751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CH" sz="8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SIG4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73987" y="28890705"/>
            <a:ext cx="12046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40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Della</a:t>
            </a:r>
            <a:r>
              <a:rPr lang="fr-CH" sz="4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Casa Bruno et </a:t>
            </a:r>
            <a:r>
              <a:rPr lang="fr-CH" sz="40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Bobillier</a:t>
            </a:r>
            <a:r>
              <a:rPr lang="fr-CH" sz="4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Quentin mai 2018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96710" y="3924326"/>
            <a:ext cx="1703742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6000" u="sng" dirty="0"/>
              <a:t>Objectifs</a:t>
            </a:r>
          </a:p>
          <a:p>
            <a:pPr>
              <a:buNone/>
            </a:pPr>
            <a:r>
              <a:rPr lang="fr-CH" sz="3500" dirty="0"/>
              <a:t>Notre projet consiste à faire un </a:t>
            </a:r>
            <a:r>
              <a:rPr lang="fr-CH" sz="3500" dirty="0" err="1"/>
              <a:t>géoportail</a:t>
            </a:r>
            <a:r>
              <a:rPr lang="fr-CH" sz="3500" dirty="0"/>
              <a:t> qui permet de transformer des coordonnées entre la France et la Suisse.</a:t>
            </a:r>
          </a:p>
          <a:p>
            <a:pPr>
              <a:buNone/>
            </a:pPr>
            <a:r>
              <a:rPr lang="fr-CH" sz="3500" dirty="0"/>
              <a:t>Ce projet a été établi en commun entre la ENSG à Paris et la HEIG-VD à Yverdon 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233447" y="7787094"/>
            <a:ext cx="10119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6000" u="sng" dirty="0" err="1"/>
              <a:t>Géoportail</a:t>
            </a:r>
            <a:endParaRPr lang="fr-CH" sz="6000" u="sng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273987" y="4841062"/>
            <a:ext cx="6763006" cy="8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20" y="9615143"/>
            <a:ext cx="7587266" cy="360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209" y="14653518"/>
            <a:ext cx="5833647" cy="360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9641" y="14647836"/>
            <a:ext cx="5833648" cy="3600000"/>
          </a:xfrm>
          <a:prstGeom prst="rect">
            <a:avLst/>
          </a:prstGeom>
        </p:spPr>
      </p:pic>
      <p:sp>
        <p:nvSpPr>
          <p:cNvPr id="19" name="Flèche droite 18"/>
          <p:cNvSpPr/>
          <p:nvPr/>
        </p:nvSpPr>
        <p:spPr bwMode="auto">
          <a:xfrm>
            <a:off x="12997433" y="13215143"/>
            <a:ext cx="2808312" cy="3526607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lèche droite 22"/>
          <p:cNvSpPr/>
          <p:nvPr/>
        </p:nvSpPr>
        <p:spPr bwMode="auto">
          <a:xfrm rot="3443764">
            <a:off x="15171597" y="13080607"/>
            <a:ext cx="1654380" cy="1109685"/>
          </a:xfrm>
          <a:prstGeom prst="right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Flèche droite 29"/>
          <p:cNvSpPr/>
          <p:nvPr/>
        </p:nvSpPr>
        <p:spPr bwMode="auto">
          <a:xfrm rot="7380000">
            <a:off x="5976701" y="13097875"/>
            <a:ext cx="1654380" cy="1109685"/>
          </a:xfrm>
          <a:prstGeom prst="right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Flèche droite 31"/>
          <p:cNvSpPr/>
          <p:nvPr/>
        </p:nvSpPr>
        <p:spPr bwMode="auto">
          <a:xfrm rot="7380000">
            <a:off x="15113794" y="18705505"/>
            <a:ext cx="1654380" cy="1109685"/>
          </a:xfrm>
          <a:prstGeom prst="right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Flèche droite 32"/>
          <p:cNvSpPr/>
          <p:nvPr/>
        </p:nvSpPr>
        <p:spPr bwMode="auto">
          <a:xfrm rot="3443764">
            <a:off x="6073544" y="18769504"/>
            <a:ext cx="1654380" cy="1109685"/>
          </a:xfrm>
          <a:prstGeom prst="rightArrow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21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Char char="•"/>
              <a:tabLst/>
            </a:pPr>
            <a:endParaRPr kumimoji="0" lang="fr-CH" sz="7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Image 33" descr="C:\wamp64\www\ProjetDev\docs\geoFS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r="2119"/>
          <a:stretch/>
        </p:blipFill>
        <p:spPr bwMode="auto">
          <a:xfrm>
            <a:off x="6838474" y="7558820"/>
            <a:ext cx="2625034" cy="1793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ZoneTexte 34"/>
          <p:cNvSpPr txBox="1"/>
          <p:nvPr/>
        </p:nvSpPr>
        <p:spPr>
          <a:xfrm>
            <a:off x="2273987" y="9756974"/>
            <a:ext cx="50840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500" dirty="0" smtClean="0"/>
              <a:t>Page d’accueil avec un descriptif du </a:t>
            </a:r>
            <a:r>
              <a:rPr lang="fr-CH" sz="3500" dirty="0" err="1" smtClean="0"/>
              <a:t>géoportail</a:t>
            </a:r>
            <a:r>
              <a:rPr lang="fr-CH" sz="3500" dirty="0" smtClean="0"/>
              <a:t> et un manuel d’utilisation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5491544" y="9756974"/>
            <a:ext cx="549777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500" dirty="0" smtClean="0"/>
              <a:t>Se connecter, s’inscrire ou continuer sans connexion</a:t>
            </a:r>
            <a:endParaRPr lang="fr-CH" sz="3500" dirty="0"/>
          </a:p>
          <a:p>
            <a:pPr>
              <a:buNone/>
            </a:pPr>
            <a:r>
              <a:rPr lang="fr-CH" sz="3500" dirty="0" smtClean="0"/>
              <a:t>La connexion permet de conserver ses points pour une prochaine session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174353" y="14631253"/>
            <a:ext cx="656271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500" dirty="0" smtClean="0"/>
              <a:t>2 méthodes de transformations:</a:t>
            </a:r>
          </a:p>
          <a:p>
            <a:pPr marL="457200" indent="-457200"/>
            <a:r>
              <a:rPr lang="fr-CH" sz="3500" dirty="0" smtClean="0"/>
              <a:t>Via fichier (max 10 points)</a:t>
            </a:r>
          </a:p>
          <a:p>
            <a:pPr marL="457200" indent="-457200"/>
            <a:r>
              <a:rPr lang="fr-CH" sz="3500" dirty="0" smtClean="0"/>
              <a:t>Par un formulaire</a:t>
            </a:r>
            <a:endParaRPr lang="fr-CH" sz="3500" dirty="0" smtClean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7"/>
          <a:stretch/>
        </p:blipFill>
        <p:spPr>
          <a:xfrm>
            <a:off x="2336249" y="24230582"/>
            <a:ext cx="9832710" cy="3171945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8149893" y="17907500"/>
            <a:ext cx="65627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CH" sz="3500" dirty="0" smtClean="0"/>
              <a:t>Ajout des points à la carte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7620" y="18569292"/>
            <a:ext cx="7694249" cy="4320000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932632" y="20187930"/>
            <a:ext cx="6111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CH" sz="3500" dirty="0" smtClean="0"/>
              <a:t>Choix de différents systèmes de coordonnées planimétriques et altimétriques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4977595" y="20163426"/>
            <a:ext cx="6111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CH" sz="3500" dirty="0" smtClean="0"/>
              <a:t>Affichage de la </a:t>
            </a:r>
            <a:r>
              <a:rPr lang="fr-CH" sz="3500" dirty="0" err="1" smtClean="0"/>
              <a:t>popup</a:t>
            </a:r>
            <a:r>
              <a:rPr lang="fr-CH" sz="3500" dirty="0"/>
              <a:t> avec les différents coordonnées et altitudes choisies en </a:t>
            </a:r>
            <a:r>
              <a:rPr lang="fr-CH" sz="3500" dirty="0" smtClean="0"/>
              <a:t>cliquant sur le point</a:t>
            </a:r>
          </a:p>
        </p:txBody>
      </p:sp>
      <p:pic>
        <p:nvPicPr>
          <p:cNvPr id="43" name="Image 42" descr="C:\wamp64\www\ProjetDev\docs\Figure\Schema_transfo_alti.png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4"/>
          <a:stretch/>
        </p:blipFill>
        <p:spPr bwMode="auto">
          <a:xfrm>
            <a:off x="12922830" y="24230582"/>
            <a:ext cx="7203395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ZoneTexte 43"/>
          <p:cNvSpPr txBox="1"/>
          <p:nvPr/>
        </p:nvSpPr>
        <p:spPr>
          <a:xfrm>
            <a:off x="2296710" y="23078454"/>
            <a:ext cx="12897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6000" u="sng" dirty="0" smtClean="0"/>
              <a:t>Les transformations disponibles</a:t>
            </a:r>
            <a:endParaRPr lang="fr-CH" sz="6000" u="sng" dirty="0" smtClean="0"/>
          </a:p>
        </p:txBody>
      </p:sp>
      <p:sp>
        <p:nvSpPr>
          <p:cNvPr id="45" name="ZoneTexte 44"/>
          <p:cNvSpPr txBox="1"/>
          <p:nvPr/>
        </p:nvSpPr>
        <p:spPr>
          <a:xfrm>
            <a:off x="2203137" y="27488072"/>
            <a:ext cx="195072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CH" sz="3500" dirty="0" smtClean="0"/>
              <a:t>La transformation de la déviation verticale entre RGF et CH1903+ est également disponible</a:t>
            </a:r>
          </a:p>
        </p:txBody>
      </p:sp>
    </p:spTree>
    <p:extLst>
      <p:ext uri="{BB962C8B-B14F-4D97-AF65-F5344CB8AC3E}">
        <p14:creationId xmlns:p14="http://schemas.microsoft.com/office/powerpoint/2010/main" val="391949656"/>
      </p:ext>
    </p:extLst>
  </p:cSld>
  <p:clrMapOvr>
    <a:masterClrMapping/>
  </p:clrMapOvr>
</p:sld>
</file>

<file path=ppt/theme/theme1.xml><?xml version="1.0" encoding="utf-8"?>
<a:theme xmlns:a="http://schemas.openxmlformats.org/drawingml/2006/main" name="GéomatiqueNewA0">
  <a:themeElements>
    <a:clrScheme name="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D7D7D7"/>
      </a:accent1>
      <a:accent2>
        <a:srgbClr val="FF0000"/>
      </a:accent2>
      <a:accent3>
        <a:srgbClr val="FFFFFF"/>
      </a:accent3>
      <a:accent4>
        <a:srgbClr val="002A56"/>
      </a:accent4>
      <a:accent5>
        <a:srgbClr val="E8E8E8"/>
      </a:accent5>
      <a:accent6>
        <a:srgbClr val="E70000"/>
      </a:accent6>
      <a:hlink>
        <a:srgbClr val="003399"/>
      </a:hlink>
      <a:folHlink>
        <a:srgbClr val="800080"/>
      </a:folHlink>
    </a:clrScheme>
    <a:fontScheme name="GéomatiqueNewA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9210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00000"/>
          <a:buFontTx/>
          <a:buChar char="•"/>
          <a:tabLst/>
          <a:defRPr kumimoji="0" lang="en-US" altLang="fr-FR" sz="7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9210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00000"/>
          <a:buFontTx/>
          <a:buChar char="•"/>
          <a:tabLst/>
          <a:defRPr kumimoji="0" lang="en-US" altLang="fr-FR" sz="7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GéomatiqueNewA0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éomatiqueNewA0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éomatiqueNewA0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éomatiqueNewA0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ype_x0020_de_x0020_logo xmlns="4b181ce3-7ba5-4b6e-978d-55077aa6f33a">Divers</Type_x0020_de_x0020_logo>
    <Commentaire xmlns="4b181ce3-7ba5-4b6e-978d-55077aa6f33a" xsi:nil="true"/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9F9E9E9201744789DF7FE165C042DD" ma:contentTypeVersion="2" ma:contentTypeDescription="Crée un document." ma:contentTypeScope="" ma:versionID="5c5ec55aac8cb094fcf39808e0d694bb">
  <xsd:schema xmlns:xsd="http://www.w3.org/2001/XMLSchema" xmlns:xs="http://www.w3.org/2001/XMLSchema" xmlns:p="http://schemas.microsoft.com/office/2006/metadata/properties" xmlns:ns2="4b181ce3-7ba5-4b6e-978d-55077aa6f33a" targetNamespace="http://schemas.microsoft.com/office/2006/metadata/properties" ma:root="true" ma:fieldsID="dbe77ab5f806669fd6f2ac6b37c6c461" ns2:_="">
    <xsd:import namespace="4b181ce3-7ba5-4b6e-978d-55077aa6f33a"/>
    <xsd:element name="properties">
      <xsd:complexType>
        <xsd:sequence>
          <xsd:element name="documentManagement">
            <xsd:complexType>
              <xsd:all>
                <xsd:element ref="ns2:Commentaire" minOccurs="0"/>
                <xsd:element ref="ns2:Type_x0020_de_x0020_logo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181ce3-7ba5-4b6e-978d-55077aa6f33a" elementFormDefault="qualified">
    <xsd:import namespace="http://schemas.microsoft.com/office/2006/documentManagement/types"/>
    <xsd:import namespace="http://schemas.microsoft.com/office/infopath/2007/PartnerControls"/>
    <xsd:element name="Commentaire" ma:index="2" nillable="true" ma:displayName="Commentaire" ma:internalName="Commentaire">
      <xsd:simpleType>
        <xsd:restriction base="dms:Text">
          <xsd:maxLength value="255"/>
        </xsd:restriction>
      </xsd:simpleType>
    </xsd:element>
    <xsd:element name="Type_x0020_de_x0020_logo" ma:index="3" ma:displayName="Type de fichier" ma:default="Divers" ma:format="Dropdown" ma:internalName="Type_x0020_de_x0020_logo">
      <xsd:simpleType>
        <xsd:restriction base="dms:Choice">
          <xsd:enumeration value="Bachelor"/>
          <xsd:enumeration value="HEIG-VD"/>
          <xsd:enumeration value="HES-SO"/>
          <xsd:enumeration value="Info"/>
          <xsd:enumeration value="EC+G"/>
          <xsd:enumeration value="G2C"/>
          <xsd:enumeration value="GCI"/>
          <xsd:enumeration value="GEN"/>
          <xsd:enumeration value="GGT"/>
          <xsd:enumeration value="MIT"/>
          <xsd:enumeration value="SQ"/>
          <xsd:enumeration value="CCDR"/>
          <xsd:enumeration value="Diver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Type de contenu"/>
        <xsd:element ref="dc:title" minOccurs="0" maxOccurs="1" ma:index="1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91F65-AE5A-4947-ACB1-E77E8CEFDC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67240-BE19-45E0-9C77-61269D87C3F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b181ce3-7ba5-4b6e-978d-55077aa6f33a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91A9DB-3E3D-4FDF-9752-B789292A635F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67BAF9A5-3F64-4A80-AE65-AE7281E6E8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181ce3-7ba5-4b6e-978d-55077aa6f3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ModeleGEO_AfficheA1</Template>
  <TotalTime>273</TotalTime>
  <Words>346</Words>
  <Application>Microsoft Office PowerPoint</Application>
  <PresentationFormat>Personnalisé</PresentationFormat>
  <Paragraphs>38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Arial Black</vt:lpstr>
      <vt:lpstr>Times New Roman</vt:lpstr>
      <vt:lpstr>Wingdings</vt:lpstr>
      <vt:lpstr>GéomatiqueNewA0</vt:lpstr>
      <vt:lpstr>Transformation de coordonnées franco-suisse</vt:lpstr>
      <vt:lpstr>Transformation de coordonnées franco-suisse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Cannelle Bertrand</dc:creator>
  <cp:lastModifiedBy>Bruno DellaCasa</cp:lastModifiedBy>
  <cp:revision>66</cp:revision>
  <cp:lastPrinted>2018-05-07T09:52:07Z</cp:lastPrinted>
  <dcterms:created xsi:type="dcterms:W3CDTF">2015-02-18T07:42:42Z</dcterms:created>
  <dcterms:modified xsi:type="dcterms:W3CDTF">2018-05-14T11:20:22Z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antaires">
    <vt:lpwstr>Modèle d'affiche Géomatique format A1</vt:lpwstr>
  </property>
  <property fmtid="{D5CDD505-2E9C-101B-9397-08002B2CF9AE}" pid="3" name="ContentType">
    <vt:lpwstr>Document</vt:lpwstr>
  </property>
  <property fmtid="{D5CDD505-2E9C-101B-9397-08002B2CF9AE}" pid="4" name="Order">
    <vt:lpwstr>1200.00000000000</vt:lpwstr>
  </property>
  <property fmtid="{D5CDD505-2E9C-101B-9397-08002B2CF9AE}" pid="5" name="Type de logo">
    <vt:lpwstr>Divers</vt:lpwstr>
  </property>
  <property fmtid="{D5CDD505-2E9C-101B-9397-08002B2CF9AE}" pid="6" name="Commentaire">
    <vt:lpwstr/>
  </property>
</Properties>
</file>